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13716000" cx="24377650"/>
  <p:notesSz cx="6858000" cy="9144000"/>
  <p:embeddedFontLst>
    <p:embeddedFont>
      <p:font typeface="Nuni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regular.fntdata"/><Relationship Id="rId14" Type="http://schemas.openxmlformats.org/officeDocument/2006/relationships/slide" Target="slides/slide10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74c7a8317_2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74c7a8317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474c7a8317_2_2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74c7a8317_2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74c7a8317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474c7a8317_2_2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74c7a8317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74c7a831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474c7a8317_1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74c7a8317_2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74c7a8317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474c7a8317_2_2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74c7a8317_2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74c7a8317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474c7a8317_2_2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74c7a8317_2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74c7a8317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474c7a8317_2_2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74c7a8317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74c7a831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474c7a8317_1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74c7a8317_2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74c7a8317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474c7a8317_2_2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74c7a831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74c7a83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474c7a8317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>
  <p:cSld name="Defaul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31" y="-397360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rect b="b" l="l" r="r" t="t"/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rect b="b" l="l" r="r" t="t"/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rect b="b" l="l" r="r" t="t"/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rect b="b" l="l" r="r" t="t"/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rect b="b" l="l" r="r" t="t"/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rect b="b" l="l" r="r" t="t"/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rect b="b" l="l" r="r" t="t"/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rect b="b" l="l" r="r" t="t"/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rect b="b" l="l" r="r" t="t"/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rect b="b" l="l" r="r" t="t"/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rect b="b" l="l" r="r" t="t"/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rect b="b" l="l" r="r" t="t"/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rect b="b" l="l" r="r" t="t"/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rect b="b" l="l" r="r" t="t"/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Default">
  <p:cSld name="2_Defaul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 rot="10800000">
            <a:off x="-23445" y="10974729"/>
            <a:ext cx="24535151" cy="4304369"/>
            <a:chOff x="0" y="-156114"/>
            <a:chExt cx="24535151" cy="4304369"/>
          </a:xfrm>
        </p:grpSpPr>
        <p:sp>
          <p:nvSpPr>
            <p:cNvPr id="39" name="Google Shape;39;p3"/>
            <p:cNvSpPr/>
            <p:nvPr/>
          </p:nvSpPr>
          <p:spPr>
            <a:xfrm>
              <a:off x="23378291" y="2431564"/>
              <a:ext cx="1134322" cy="1716691"/>
            </a:xfrm>
            <a:custGeom>
              <a:rect b="b" l="l" r="r" t="t"/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3079220" y="-88970"/>
              <a:ext cx="1455931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776620" y="-88970"/>
              <a:ext cx="2646748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420244" y="-88970"/>
              <a:ext cx="3003125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677877" y="-88971"/>
              <a:ext cx="2785824" cy="3142198"/>
            </a:xfrm>
            <a:custGeom>
              <a:rect b="b" l="l" r="r" t="t"/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7608342" y="-88971"/>
              <a:ext cx="2168684" cy="19253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4888519" y="-88734"/>
              <a:ext cx="2811899" cy="19253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3589856" y="-88970"/>
              <a:ext cx="4137447" cy="352030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104147" y="-111272"/>
              <a:ext cx="4346058" cy="3520308"/>
            </a:xfrm>
            <a:custGeom>
              <a:rect b="b" l="l" r="r" t="t"/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793019" y="-88970"/>
              <a:ext cx="369415" cy="195571"/>
            </a:xfrm>
            <a:custGeom>
              <a:rect b="b" l="l" r="r" t="t"/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698211" y="-88970"/>
              <a:ext cx="225996" cy="19557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02000" y="61758"/>
              <a:ext cx="2646751" cy="2259950"/>
            </a:xfrm>
            <a:custGeom>
              <a:rect b="b" l="l" r="r" t="t"/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821130" y="61996"/>
              <a:ext cx="2985743" cy="2259950"/>
            </a:xfrm>
            <a:custGeom>
              <a:rect b="b" l="l" r="r" t="t"/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829814" y="-88970"/>
              <a:ext cx="2985743" cy="808366"/>
            </a:xfrm>
            <a:custGeom>
              <a:rect b="b" l="l" r="r" t="t"/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75275" y="-88970"/>
              <a:ext cx="943094" cy="80836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608571" y="674793"/>
              <a:ext cx="2916204" cy="1642810"/>
            </a:xfrm>
            <a:custGeom>
              <a:rect b="b" l="l" r="r" t="t"/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92201" y="-155877"/>
              <a:ext cx="1760153" cy="211218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3059" y="190760"/>
              <a:ext cx="5232654" cy="2977052"/>
            </a:xfrm>
            <a:custGeom>
              <a:rect b="b" l="l" r="r" t="t"/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264131" y="-156113"/>
              <a:ext cx="4393864" cy="2112184"/>
            </a:xfrm>
            <a:custGeom>
              <a:rect b="b" l="l" r="r" t="t"/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64131" y="-133574"/>
              <a:ext cx="921364" cy="369415"/>
            </a:xfrm>
            <a:custGeom>
              <a:rect b="b" l="l" r="r" t="t"/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4484" y="-133574"/>
              <a:ext cx="621488" cy="36941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885559"/>
              <a:ext cx="447642" cy="2259950"/>
            </a:xfrm>
            <a:custGeom>
              <a:rect b="b" l="l" r="r" t="t"/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-156114"/>
              <a:ext cx="1286433" cy="334211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462804" y="1591817"/>
              <a:ext cx="6988462" cy="1786231"/>
            </a:xfrm>
            <a:custGeom>
              <a:rect b="b" l="l" r="r" t="t"/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776123" y="-125128"/>
              <a:ext cx="2307757" cy="1734076"/>
            </a:xfrm>
            <a:custGeom>
              <a:rect b="b" l="l" r="r" t="t"/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johnly98/Delp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johnly98/Delp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4"/>
          <p:cNvGrpSpPr/>
          <p:nvPr/>
        </p:nvGrpSpPr>
        <p:grpSpPr>
          <a:xfrm>
            <a:off x="2120016" y="3540907"/>
            <a:ext cx="10068808" cy="5796090"/>
            <a:chOff x="5898415" y="1976415"/>
            <a:chExt cx="5654530" cy="3255020"/>
          </a:xfrm>
        </p:grpSpPr>
        <p:sp>
          <p:nvSpPr>
            <p:cNvPr id="69" name="Google Shape;69;p4"/>
            <p:cNvSpPr/>
            <p:nvPr/>
          </p:nvSpPr>
          <p:spPr>
            <a:xfrm>
              <a:off x="5898415" y="5105745"/>
              <a:ext cx="2848207" cy="125690"/>
            </a:xfrm>
            <a:custGeom>
              <a:rect b="b" l="l" r="r" t="t"/>
              <a:pathLst>
                <a:path extrusionOk="0" h="120000" w="120000">
                  <a:moveTo>
                    <a:pt x="0" y="49230"/>
                  </a:moveTo>
                  <a:cubicBezTo>
                    <a:pt x="0" y="70769"/>
                    <a:pt x="4067" y="120000"/>
                    <a:pt x="10576" y="120000"/>
                  </a:cubicBezTo>
                  <a:cubicBezTo>
                    <a:pt x="17084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8704736" y="5105745"/>
              <a:ext cx="2848207" cy="125690"/>
            </a:xfrm>
            <a:custGeom>
              <a:rect b="b" l="l" r="r" t="t"/>
              <a:pathLst>
                <a:path extrusionOk="0" h="120000" w="120000">
                  <a:moveTo>
                    <a:pt x="120000" y="49230"/>
                  </a:moveTo>
                  <a:cubicBezTo>
                    <a:pt x="120000" y="70769"/>
                    <a:pt x="115927" y="120000"/>
                    <a:pt x="109411" y="120000"/>
                  </a:cubicBezTo>
                  <a:cubicBezTo>
                    <a:pt x="102895" y="120000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120000" y="4923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455812" y="1976415"/>
              <a:ext cx="4581618" cy="3138999"/>
            </a:xfrm>
            <a:custGeom>
              <a:rect b="b" l="l" r="r" t="t"/>
              <a:pathLst>
                <a:path extrusionOk="0" h="120000" w="120000">
                  <a:moveTo>
                    <a:pt x="116205" y="0"/>
                  </a:moveTo>
                  <a:cubicBezTo>
                    <a:pt x="3794" y="0"/>
                    <a:pt x="3794" y="0"/>
                    <a:pt x="3794" y="0"/>
                  </a:cubicBezTo>
                  <a:cubicBezTo>
                    <a:pt x="1686" y="0"/>
                    <a:pt x="0" y="2464"/>
                    <a:pt x="0" y="5544"/>
                  </a:cubicBezTo>
                  <a:cubicBezTo>
                    <a:pt x="0" y="26858"/>
                    <a:pt x="0" y="26858"/>
                    <a:pt x="0" y="26858"/>
                  </a:cubicBezTo>
                  <a:cubicBezTo>
                    <a:pt x="0" y="114455"/>
                    <a:pt x="0" y="114455"/>
                    <a:pt x="0" y="114455"/>
                  </a:cubicBezTo>
                  <a:cubicBezTo>
                    <a:pt x="0" y="117535"/>
                    <a:pt x="1686" y="120000"/>
                    <a:pt x="3794" y="120000"/>
                  </a:cubicBezTo>
                  <a:cubicBezTo>
                    <a:pt x="116205" y="120000"/>
                    <a:pt x="116205" y="120000"/>
                    <a:pt x="116205" y="120000"/>
                  </a:cubicBezTo>
                  <a:cubicBezTo>
                    <a:pt x="118313" y="120000"/>
                    <a:pt x="120000" y="117535"/>
                    <a:pt x="120000" y="114455"/>
                  </a:cubicBezTo>
                  <a:cubicBezTo>
                    <a:pt x="120000" y="5544"/>
                    <a:pt x="120000" y="5544"/>
                    <a:pt x="120000" y="5544"/>
                  </a:cubicBezTo>
                  <a:cubicBezTo>
                    <a:pt x="120000" y="2464"/>
                    <a:pt x="118313" y="0"/>
                    <a:pt x="116205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471923" y="1992528"/>
              <a:ext cx="4552622" cy="3106772"/>
            </a:xfrm>
            <a:custGeom>
              <a:rect b="b" l="l" r="r" t="t"/>
              <a:pathLst>
                <a:path extrusionOk="0" h="120000" w="120000">
                  <a:moveTo>
                    <a:pt x="3394" y="120000"/>
                  </a:moveTo>
                  <a:cubicBezTo>
                    <a:pt x="1527" y="120000"/>
                    <a:pt x="0" y="117759"/>
                    <a:pt x="0" y="115020"/>
                  </a:cubicBezTo>
                  <a:cubicBezTo>
                    <a:pt x="0" y="4979"/>
                    <a:pt x="0" y="4979"/>
                    <a:pt x="0" y="4979"/>
                  </a:cubicBezTo>
                  <a:cubicBezTo>
                    <a:pt x="0" y="2240"/>
                    <a:pt x="1527" y="0"/>
                    <a:pt x="3394" y="0"/>
                  </a:cubicBezTo>
                  <a:cubicBezTo>
                    <a:pt x="116520" y="0"/>
                    <a:pt x="116520" y="0"/>
                    <a:pt x="116520" y="0"/>
                  </a:cubicBezTo>
                  <a:cubicBezTo>
                    <a:pt x="118472" y="0"/>
                    <a:pt x="120000" y="2240"/>
                    <a:pt x="120000" y="4979"/>
                  </a:cubicBezTo>
                  <a:cubicBezTo>
                    <a:pt x="120000" y="115020"/>
                    <a:pt x="120000" y="115020"/>
                    <a:pt x="120000" y="115020"/>
                  </a:cubicBezTo>
                  <a:cubicBezTo>
                    <a:pt x="120000" y="117759"/>
                    <a:pt x="118472" y="120000"/>
                    <a:pt x="116520" y="120000"/>
                  </a:cubicBezTo>
                  <a:lnTo>
                    <a:pt x="3394" y="12000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318101" y="5054180"/>
              <a:ext cx="811932" cy="5801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952" y="66666"/>
                    <a:pt x="5238" y="120000"/>
                    <a:pt x="10476" y="120000"/>
                  </a:cubicBezTo>
                  <a:cubicBezTo>
                    <a:pt x="109523" y="120000"/>
                    <a:pt x="109523" y="120000"/>
                    <a:pt x="109523" y="120000"/>
                  </a:cubicBezTo>
                  <a:cubicBezTo>
                    <a:pt x="114761" y="120000"/>
                    <a:pt x="119047" y="66666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6623354" y="2189119"/>
              <a:ext cx="4249758" cy="26845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8743399" y="2092436"/>
              <a:ext cx="3223" cy="6446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lnTo>
                    <a:pt x="120000" y="120000"/>
                  </a:lnTo>
                  <a:lnTo>
                    <a:pt x="0" y="60000"/>
                  </a:lnTo>
                  <a:lnTo>
                    <a:pt x="120000" y="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81" name="Google Shape;81;p4"/>
          <p:cNvSpPr txBox="1"/>
          <p:nvPr/>
        </p:nvSpPr>
        <p:spPr>
          <a:xfrm>
            <a:off x="13201563" y="3419781"/>
            <a:ext cx="9477000" cy="3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64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Delp</a:t>
            </a:r>
            <a:endParaRPr sz="1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13201575" y="5866132"/>
            <a:ext cx="8440800" cy="4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NLP powered </a:t>
            </a:r>
            <a:r>
              <a:rPr lang="en-US" sz="3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Food Recommender</a:t>
            </a:r>
            <a:r>
              <a:rPr lang="en-US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to help you pick the best dish from the best restaurant using big data</a:t>
            </a:r>
            <a:r>
              <a:rPr lang="en-US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Aakash Adesara, Alan Liang, John Ly, Kevin Ko, Mihir Thummar</a:t>
            </a:r>
            <a:endParaRPr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" name="Google Shape;83;p4"/>
          <p:cNvPicPr preferRelativeResize="0"/>
          <p:nvPr/>
        </p:nvPicPr>
        <p:blipFill rotWithShape="1">
          <a:blip r:embed="rId3">
            <a:alphaModFix/>
          </a:blip>
          <a:srcRect b="2617" l="0" r="0" t="2616"/>
          <a:stretch/>
        </p:blipFill>
        <p:spPr>
          <a:xfrm>
            <a:off x="3410888" y="3912686"/>
            <a:ext cx="7567384" cy="478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2375" y="12658645"/>
            <a:ext cx="2735275" cy="140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/>
          <p:cNvPicPr preferRelativeResize="0"/>
          <p:nvPr/>
        </p:nvPicPr>
        <p:blipFill rotWithShape="1">
          <a:blip r:embed="rId5">
            <a:alphaModFix/>
          </a:blip>
          <a:srcRect b="1590" l="0" r="0" t="-1590"/>
          <a:stretch/>
        </p:blipFill>
        <p:spPr>
          <a:xfrm>
            <a:off x="3410900" y="3837525"/>
            <a:ext cx="7567375" cy="493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/>
          <p:nvPr/>
        </p:nvSpPr>
        <p:spPr>
          <a:xfrm>
            <a:off x="6923075" y="4950300"/>
            <a:ext cx="105315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Nunito"/>
                <a:ea typeface="Nunito"/>
                <a:cs typeface="Nunito"/>
                <a:sym typeface="Nunito"/>
              </a:rPr>
              <a:t>Thank You</a:t>
            </a:r>
            <a:endParaRPr sz="1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8707175" y="9884425"/>
            <a:ext cx="6963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Github Repo: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https://github.com/johnly98/Delp</a:t>
            </a:r>
            <a:endParaRPr sz="2400"/>
          </a:p>
        </p:txBody>
      </p:sp>
      <p:pic>
        <p:nvPicPr>
          <p:cNvPr id="155" name="Google Shape;1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2375" y="12658645"/>
            <a:ext cx="2735275" cy="140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5"/>
          <p:cNvPicPr preferRelativeResize="0"/>
          <p:nvPr/>
        </p:nvPicPr>
        <p:blipFill rotWithShape="1">
          <a:blip r:embed="rId3">
            <a:alphaModFix/>
          </a:blip>
          <a:srcRect b="0" l="10714" r="10730" t="0"/>
          <a:stretch/>
        </p:blipFill>
        <p:spPr>
          <a:xfrm flipH="1">
            <a:off x="16146225" y="3367263"/>
            <a:ext cx="8231425" cy="698148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A61C00"/>
                </a:solidFill>
                <a:latin typeface="Nunito"/>
                <a:ea typeface="Nunito"/>
                <a:cs typeface="Nunito"/>
                <a:sym typeface="Nunito"/>
              </a:rPr>
              <a:t>User Story (Case 1)</a:t>
            </a:r>
            <a:r>
              <a:rPr b="1" lang="en-US" sz="4800">
                <a:solidFill>
                  <a:srgbClr val="A61C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-US" sz="53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The story of a SF traveler</a:t>
            </a:r>
            <a:endParaRPr b="1" sz="53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5"/>
          <p:cNvSpPr txBox="1"/>
          <p:nvPr>
            <p:ph idx="1" type="body"/>
          </p:nvPr>
        </p:nvSpPr>
        <p:spPr>
          <a:xfrm>
            <a:off x="627836" y="3018817"/>
            <a:ext cx="155184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Jaxon is at a new restaurant in San Francisco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5"/>
          <p:cNvSpPr txBox="1"/>
          <p:nvPr/>
        </p:nvSpPr>
        <p:spPr>
          <a:xfrm>
            <a:off x="7507978" y="9850933"/>
            <a:ext cx="133476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 txBox="1"/>
          <p:nvPr>
            <p:ph idx="2" type="body"/>
          </p:nvPr>
        </p:nvSpPr>
        <p:spPr>
          <a:xfrm>
            <a:off x="627825" y="4221825"/>
            <a:ext cx="155184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While in line, he doesn’t know what to get: what’s good?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6" name="Google Shape;96;p5"/>
          <p:cNvSpPr txBox="1"/>
          <p:nvPr>
            <p:ph idx="3" type="body"/>
          </p:nvPr>
        </p:nvSpPr>
        <p:spPr>
          <a:xfrm>
            <a:off x="627825" y="8571850"/>
            <a:ext cx="155184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How inconvenient!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He wishes the Yelp would just recommend the best food at this restaurant.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" name="Google Shape;97;p5"/>
          <p:cNvSpPr txBox="1"/>
          <p:nvPr>
            <p:ph idx="4" type="body"/>
          </p:nvPr>
        </p:nvSpPr>
        <p:spPr>
          <a:xfrm>
            <a:off x="627836" y="6569346"/>
            <a:ext cx="155184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He goes to Yelp and is forced to read many reviews to synthesize what is good and bad. 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8" name="Google Shape;9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2375" y="12658645"/>
            <a:ext cx="2735275" cy="140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/>
        </p:nvSpPr>
        <p:spPr>
          <a:xfrm>
            <a:off x="1307225" y="792825"/>
            <a:ext cx="217632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Nunito"/>
                <a:ea typeface="Nunito"/>
                <a:cs typeface="Nunito"/>
                <a:sym typeface="Nunito"/>
              </a:rPr>
              <a:t>Introduction to Delp</a:t>
            </a:r>
            <a:endParaRPr sz="7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" name="Google Shape;105;p6"/>
          <p:cNvSpPr txBox="1"/>
          <p:nvPr/>
        </p:nvSpPr>
        <p:spPr>
          <a:xfrm>
            <a:off x="1396925" y="2447850"/>
            <a:ext cx="21583800" cy="8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Nunito"/>
              <a:buChar char="●"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Collects data on restaurants and yelp reviews to determine the best items to get using sentiment analysis 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Nunito"/>
              <a:buChar char="●"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User can search for specific food items and get instant restaurant recommendations based on others’ reviews and ratings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Nunito"/>
              <a:buChar char="●"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Saves the user time so they can quickly decide what to try instead of having to manually read through all the reviews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Nunito"/>
              <a:buChar char="●"/>
            </a:pPr>
            <a:r>
              <a:rPr lang="en-US" sz="4800">
                <a:latin typeface="Nunito"/>
                <a:ea typeface="Nunito"/>
                <a:cs typeface="Nunito"/>
                <a:sym typeface="Nunito"/>
              </a:rPr>
              <a:t>Enjoy (hopefully) good food from popular opinions (BIG data)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2375" y="12658645"/>
            <a:ext cx="2735275" cy="140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225" y="1433513"/>
            <a:ext cx="19507200" cy="108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225" y="1524000"/>
            <a:ext cx="19507200" cy="106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225" y="1423988"/>
            <a:ext cx="19507200" cy="108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 txBox="1"/>
          <p:nvPr/>
        </p:nvSpPr>
        <p:spPr>
          <a:xfrm>
            <a:off x="1307225" y="792825"/>
            <a:ext cx="217632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Nunito"/>
                <a:ea typeface="Nunito"/>
                <a:cs typeface="Nunito"/>
                <a:sym typeface="Nunito"/>
              </a:rPr>
              <a:t>Live Demo</a:t>
            </a:r>
            <a:endParaRPr sz="7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" name="Google Shape;13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2375" y="12658645"/>
            <a:ext cx="2735275" cy="140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/>
        </p:nvSpPr>
        <p:spPr>
          <a:xfrm>
            <a:off x="1307225" y="792825"/>
            <a:ext cx="217632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Nunito"/>
                <a:ea typeface="Nunito"/>
                <a:cs typeface="Nunito"/>
                <a:sym typeface="Nunito"/>
              </a:rPr>
              <a:t>Q&amp;A</a:t>
            </a:r>
            <a:endParaRPr sz="7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8" name="Google Shape;13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2375" y="12658645"/>
            <a:ext cx="2735275" cy="140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/>
          <p:nvPr/>
        </p:nvSpPr>
        <p:spPr>
          <a:xfrm>
            <a:off x="1267475" y="1050550"/>
            <a:ext cx="218427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Nunito"/>
                <a:ea typeface="Nunito"/>
                <a:cs typeface="Nunito"/>
                <a:sym typeface="Nunito"/>
              </a:rPr>
              <a:t>Try it yourself!</a:t>
            </a:r>
            <a:endParaRPr sz="7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" name="Google Shape;145;p12"/>
          <p:cNvSpPr txBox="1"/>
          <p:nvPr/>
        </p:nvSpPr>
        <p:spPr>
          <a:xfrm>
            <a:off x="1267475" y="2992950"/>
            <a:ext cx="21406500" cy="79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Github Repo: </a:t>
            </a:r>
            <a:r>
              <a:rPr lang="en-US" sz="4800" u="sng">
                <a:solidFill>
                  <a:schemeClr val="hlink"/>
                </a:solidFill>
                <a:hlinkClick r:id="rId3"/>
              </a:rPr>
              <a:t>https://github.com/johnly98/Delp</a:t>
            </a:r>
            <a:endParaRPr sz="4800"/>
          </a:p>
        </p:txBody>
      </p:sp>
      <p:pic>
        <p:nvPicPr>
          <p:cNvPr id="146" name="Google Shape;14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2375" y="12658645"/>
            <a:ext cx="2735275" cy="140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3250" y="4261475"/>
            <a:ext cx="8811151" cy="707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